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Membership Levels. Walk left to right: Passport is the entry point, Legacy is lifetime. Anchor on Legacy first, then work down to the tier that fits the client's travel volume.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Entry tier. Position it as the way in — low commitment, full access to the resort collection. Renewal or upgrade to any higher tier is available within six months of expiration.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advisory tier. The portfolio review and strategy session are the differentiators — this is where the client stops booking and starts planning. Upgrade window opens in year four.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Ten-year term. Best fit for clients traveling several times a year who want priority handling. Upgrade to Legacy is available in year nine.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Lifetime membership — no term to renew into. Anchor the conversation here first, then work down to the tier that matches the client's travel volume.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D_NAVY">
    <p:bg>
      <p:bgPr>
        <a:solidFill>
          <a:srgbClr val="0D1A3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11247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spc="70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MEMBERSHIP LEVELS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457200" y="1170432"/>
            <a:ext cx="2606040" cy="5230368"/>
          </a:xfrm>
          <a:prstGeom prst="roundRect">
            <a:avLst>
              <a:gd name="adj" fmla="val 2105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559052" y="1389888"/>
            <a:ext cx="402336" cy="402336"/>
          </a:xfrm>
          <a:prstGeom prst="ellipse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687800" y="1514612"/>
            <a:ext cx="144841" cy="152888"/>
          </a:xfrm>
          <a:prstGeom prst="diamond">
            <a:avLst/>
          </a:prstGeom>
          <a:solidFill>
            <a:srgbClr val="0D1A31"/>
          </a:solidFill>
          <a:ln w="6350">
            <a:solidFill>
              <a:srgbClr val="0D1A3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874520"/>
            <a:ext cx="2606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spc="25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PASSPORT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982980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879092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709928" y="2235708"/>
            <a:ext cx="100584" cy="100584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2432304"/>
            <a:ext cx="22402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05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pages are blank for a reason.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640080" y="3287268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86384" y="3200400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Resort Collection Access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640080" y="3461004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40080" y="3573475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86384" y="3486607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Concierge Support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640080" y="3747211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" y="3859682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86384" y="3772814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Hotel &amp; Cruise Savings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40080" y="4033418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40080" y="4145890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86384" y="4059022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Travel Planning Desk Access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640080" y="4319626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75488" y="4956048"/>
            <a:ext cx="2569464" cy="1426464"/>
          </a:xfrm>
          <a:prstGeom prst="rect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57200" y="50474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spc="150" kern="0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PASSPORT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457200" y="534009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EXPLORER COLLECTION</a:t>
            </a:r>
            <a:endParaRPr lang="en-US" sz="800" dirty="0"/>
          </a:p>
        </p:txBody>
      </p:sp>
      <p:sp>
        <p:nvSpPr>
          <p:cNvPr id="26" name="Shape 24"/>
          <p:cNvSpPr/>
          <p:nvPr/>
        </p:nvSpPr>
        <p:spPr>
          <a:xfrm>
            <a:off x="1074420" y="5596128"/>
            <a:ext cx="137160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57200" y="5650992"/>
            <a:ext cx="2606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$1,299</a:t>
            </a:r>
            <a:endParaRPr lang="en-US" sz="2600" dirty="0"/>
          </a:p>
        </p:txBody>
      </p:sp>
      <p:sp>
        <p:nvSpPr>
          <p:cNvPr id="28" name="Text 26"/>
          <p:cNvSpPr/>
          <p:nvPr/>
        </p:nvSpPr>
        <p:spPr>
          <a:xfrm>
            <a:off x="530352" y="6089904"/>
            <a:ext cx="24597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3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1–2 YEAR TERM  •  RENEWS $199/YR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3337560" y="1170432"/>
            <a:ext cx="2606040" cy="5230368"/>
          </a:xfrm>
          <a:prstGeom prst="roundRect">
            <a:avLst>
              <a:gd name="adj" fmla="val 2105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439412" y="1389888"/>
            <a:ext cx="402336" cy="402336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3337560" y="1874520"/>
            <a:ext cx="2606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spc="25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SIGNATURE</a:t>
            </a:r>
            <a:endParaRPr lang="en-US" sz="1900" dirty="0"/>
          </a:p>
        </p:txBody>
      </p:sp>
      <p:sp>
        <p:nvSpPr>
          <p:cNvPr id="32" name="Shape 30"/>
          <p:cNvSpPr/>
          <p:nvPr/>
        </p:nvSpPr>
        <p:spPr>
          <a:xfrm>
            <a:off x="3863340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4759452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4590288" y="2235708"/>
            <a:ext cx="100584" cy="100584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20440" y="2432304"/>
            <a:ext cx="22402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05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great story has a beginning.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3520440" y="3287268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3666744" y="3200400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Resort Collection Access</a:t>
            </a:r>
            <a:endParaRPr lang="en-US" sz="950" dirty="0"/>
          </a:p>
        </p:txBody>
      </p:sp>
      <p:sp>
        <p:nvSpPr>
          <p:cNvPr id="38" name="Shape 36"/>
          <p:cNvSpPr/>
          <p:nvPr/>
        </p:nvSpPr>
        <p:spPr>
          <a:xfrm>
            <a:off x="3520440" y="3461004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3520440" y="3573475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3666744" y="3486607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Portfolio Review</a:t>
            </a:r>
            <a:endParaRPr lang="en-US" sz="950" dirty="0"/>
          </a:p>
        </p:txBody>
      </p:sp>
      <p:sp>
        <p:nvSpPr>
          <p:cNvPr id="41" name="Shape 39"/>
          <p:cNvSpPr/>
          <p:nvPr/>
        </p:nvSpPr>
        <p:spPr>
          <a:xfrm>
            <a:off x="3520440" y="3747211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3520440" y="3859682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3666744" y="3772814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Strategy Session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3520440" y="4033418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3520440" y="4145890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3666744" y="4059022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Hotel &amp; Cruise Savings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3520440" y="4319626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3520440" y="4432097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3666744" y="4345229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Dedicated Travel Assistance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3520440" y="4605833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51" name="Shape 49"/>
          <p:cNvSpPr/>
          <p:nvPr/>
        </p:nvSpPr>
        <p:spPr>
          <a:xfrm>
            <a:off x="3355848" y="4956048"/>
            <a:ext cx="2569464" cy="1426464"/>
          </a:xfrm>
          <a:prstGeom prst="rect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3337560" y="50474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spc="150" kern="0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SIGNATURE</a:t>
            </a:r>
            <a:endParaRPr lang="en-US" sz="1500" dirty="0"/>
          </a:p>
        </p:txBody>
      </p:sp>
      <p:sp>
        <p:nvSpPr>
          <p:cNvPr id="53" name="Text 51"/>
          <p:cNvSpPr/>
          <p:nvPr/>
        </p:nvSpPr>
        <p:spPr>
          <a:xfrm>
            <a:off x="3337560" y="534009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FOUNDING COLLECTION</a:t>
            </a:r>
            <a:endParaRPr lang="en-US" sz="800" dirty="0"/>
          </a:p>
        </p:txBody>
      </p:sp>
      <p:sp>
        <p:nvSpPr>
          <p:cNvPr id="54" name="Shape 52"/>
          <p:cNvSpPr/>
          <p:nvPr/>
        </p:nvSpPr>
        <p:spPr>
          <a:xfrm>
            <a:off x="3954780" y="5596128"/>
            <a:ext cx="137160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3337560" y="5650992"/>
            <a:ext cx="2606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$3,899</a:t>
            </a:r>
            <a:endParaRPr lang="en-US" sz="2600" dirty="0"/>
          </a:p>
        </p:txBody>
      </p:sp>
      <p:sp>
        <p:nvSpPr>
          <p:cNvPr id="56" name="Text 54"/>
          <p:cNvSpPr/>
          <p:nvPr/>
        </p:nvSpPr>
        <p:spPr>
          <a:xfrm>
            <a:off x="3410712" y="6089904"/>
            <a:ext cx="24597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3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YEAR TERM  •  RENEWS $399/YR</a:t>
            </a:r>
            <a:endParaRPr lang="en-US" sz="750" dirty="0"/>
          </a:p>
        </p:txBody>
      </p:sp>
      <p:sp>
        <p:nvSpPr>
          <p:cNvPr id="57" name="Shape 55"/>
          <p:cNvSpPr/>
          <p:nvPr/>
        </p:nvSpPr>
        <p:spPr>
          <a:xfrm>
            <a:off x="6217920" y="1170432"/>
            <a:ext cx="2606040" cy="5230368"/>
          </a:xfrm>
          <a:prstGeom prst="roundRect">
            <a:avLst>
              <a:gd name="adj" fmla="val 2105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58" name="Shape 56"/>
          <p:cNvSpPr/>
          <p:nvPr/>
        </p:nvSpPr>
        <p:spPr>
          <a:xfrm>
            <a:off x="7207118" y="1389888"/>
            <a:ext cx="402336" cy="402336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59" name="Shape 57"/>
          <p:cNvSpPr/>
          <p:nvPr/>
        </p:nvSpPr>
        <p:spPr>
          <a:xfrm>
            <a:off x="7432426" y="1389888"/>
            <a:ext cx="402336" cy="402336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60" name="Text 58"/>
          <p:cNvSpPr/>
          <p:nvPr/>
        </p:nvSpPr>
        <p:spPr>
          <a:xfrm>
            <a:off x="6217920" y="1874520"/>
            <a:ext cx="2606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spc="25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PRESTIGE</a:t>
            </a:r>
            <a:endParaRPr lang="en-US" sz="1900" dirty="0"/>
          </a:p>
        </p:txBody>
      </p:sp>
      <p:sp>
        <p:nvSpPr>
          <p:cNvPr id="61" name="Shape 59"/>
          <p:cNvSpPr/>
          <p:nvPr/>
        </p:nvSpPr>
        <p:spPr>
          <a:xfrm>
            <a:off x="6743700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62" name="Shape 60"/>
          <p:cNvSpPr/>
          <p:nvPr/>
        </p:nvSpPr>
        <p:spPr>
          <a:xfrm>
            <a:off x="7639812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7470648" y="2235708"/>
            <a:ext cx="100584" cy="100584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64" name="Text 62"/>
          <p:cNvSpPr/>
          <p:nvPr/>
        </p:nvSpPr>
        <p:spPr>
          <a:xfrm>
            <a:off x="6400800" y="2432304"/>
            <a:ext cx="22402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05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Because ordinary was never the destination.</a:t>
            </a:r>
            <a:endParaRPr lang="en-US" sz="1050" dirty="0"/>
          </a:p>
        </p:txBody>
      </p:sp>
      <p:sp>
        <p:nvSpPr>
          <p:cNvPr id="65" name="Shape 63"/>
          <p:cNvSpPr/>
          <p:nvPr/>
        </p:nvSpPr>
        <p:spPr>
          <a:xfrm>
            <a:off x="6400800" y="3287268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6547104" y="3200400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Signature</a:t>
            </a:r>
            <a:endParaRPr lang="en-US" sz="950" dirty="0"/>
          </a:p>
        </p:txBody>
      </p:sp>
      <p:sp>
        <p:nvSpPr>
          <p:cNvPr id="67" name="Shape 65"/>
          <p:cNvSpPr/>
          <p:nvPr/>
        </p:nvSpPr>
        <p:spPr>
          <a:xfrm>
            <a:off x="6400800" y="3461004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68" name="Shape 66"/>
          <p:cNvSpPr/>
          <p:nvPr/>
        </p:nvSpPr>
        <p:spPr>
          <a:xfrm>
            <a:off x="6400800" y="3573475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6547104" y="3486607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Expanded Resort Collection Access</a:t>
            </a:r>
            <a:endParaRPr lang="en-US" sz="950" dirty="0"/>
          </a:p>
        </p:txBody>
      </p:sp>
      <p:sp>
        <p:nvSpPr>
          <p:cNvPr id="70" name="Shape 68"/>
          <p:cNvSpPr/>
          <p:nvPr/>
        </p:nvSpPr>
        <p:spPr>
          <a:xfrm>
            <a:off x="6400800" y="3747211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71" name="Shape 69"/>
          <p:cNvSpPr/>
          <p:nvPr/>
        </p:nvSpPr>
        <p:spPr>
          <a:xfrm>
            <a:off x="6400800" y="3859682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72" name="Text 70"/>
          <p:cNvSpPr/>
          <p:nvPr/>
        </p:nvSpPr>
        <p:spPr>
          <a:xfrm>
            <a:off x="6547104" y="3772814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Strategy Sessions</a:t>
            </a:r>
            <a:endParaRPr lang="en-US" sz="950" dirty="0"/>
          </a:p>
        </p:txBody>
      </p:sp>
      <p:sp>
        <p:nvSpPr>
          <p:cNvPr id="73" name="Shape 71"/>
          <p:cNvSpPr/>
          <p:nvPr/>
        </p:nvSpPr>
        <p:spPr>
          <a:xfrm>
            <a:off x="6400800" y="4033418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74" name="Shape 72"/>
          <p:cNvSpPr/>
          <p:nvPr/>
        </p:nvSpPr>
        <p:spPr>
          <a:xfrm>
            <a:off x="6400800" y="4145890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6547104" y="4059022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Priority Concierge Support</a:t>
            </a:r>
            <a:endParaRPr lang="en-US" sz="950" dirty="0"/>
          </a:p>
        </p:txBody>
      </p:sp>
      <p:sp>
        <p:nvSpPr>
          <p:cNvPr id="76" name="Shape 74"/>
          <p:cNvSpPr/>
          <p:nvPr/>
        </p:nvSpPr>
        <p:spPr>
          <a:xfrm>
            <a:off x="6400800" y="4319626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6400800" y="4432097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78" name="Text 76"/>
          <p:cNvSpPr/>
          <p:nvPr/>
        </p:nvSpPr>
        <p:spPr>
          <a:xfrm>
            <a:off x="6547104" y="4345229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Concierge Lifestyle Services</a:t>
            </a:r>
            <a:endParaRPr lang="en-US" sz="950" dirty="0"/>
          </a:p>
        </p:txBody>
      </p:sp>
      <p:sp>
        <p:nvSpPr>
          <p:cNvPr id="79" name="Shape 77"/>
          <p:cNvSpPr/>
          <p:nvPr/>
        </p:nvSpPr>
        <p:spPr>
          <a:xfrm>
            <a:off x="6400800" y="4605833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6400800" y="4718304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6547104" y="4631436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Travel Planning Desk</a:t>
            </a:r>
            <a:endParaRPr lang="en-US" sz="950" dirty="0"/>
          </a:p>
        </p:txBody>
      </p:sp>
      <p:sp>
        <p:nvSpPr>
          <p:cNvPr id="82" name="Shape 80"/>
          <p:cNvSpPr/>
          <p:nvPr/>
        </p:nvSpPr>
        <p:spPr>
          <a:xfrm>
            <a:off x="6400800" y="4892040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83" name="Shape 81"/>
          <p:cNvSpPr/>
          <p:nvPr/>
        </p:nvSpPr>
        <p:spPr>
          <a:xfrm>
            <a:off x="6236208" y="4956048"/>
            <a:ext cx="2569464" cy="1426464"/>
          </a:xfrm>
          <a:prstGeom prst="rect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84" name="Text 82"/>
          <p:cNvSpPr/>
          <p:nvPr/>
        </p:nvSpPr>
        <p:spPr>
          <a:xfrm>
            <a:off x="6217920" y="50474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spc="150" kern="0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PRESTIGE</a:t>
            </a:r>
            <a:endParaRPr lang="en-US" sz="1500" dirty="0"/>
          </a:p>
        </p:txBody>
      </p:sp>
      <p:sp>
        <p:nvSpPr>
          <p:cNvPr id="85" name="Text 83"/>
          <p:cNvSpPr/>
          <p:nvPr/>
        </p:nvSpPr>
        <p:spPr>
          <a:xfrm>
            <a:off x="6217920" y="534009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ELEVATED COLLECTION</a:t>
            </a:r>
            <a:endParaRPr lang="en-US" sz="800" dirty="0"/>
          </a:p>
        </p:txBody>
      </p:sp>
      <p:sp>
        <p:nvSpPr>
          <p:cNvPr id="86" name="Shape 84"/>
          <p:cNvSpPr/>
          <p:nvPr/>
        </p:nvSpPr>
        <p:spPr>
          <a:xfrm>
            <a:off x="6835140" y="5596128"/>
            <a:ext cx="137160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6217920" y="5650992"/>
            <a:ext cx="2606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$5,599</a:t>
            </a:r>
            <a:endParaRPr lang="en-US" sz="2600" dirty="0"/>
          </a:p>
        </p:txBody>
      </p:sp>
      <p:sp>
        <p:nvSpPr>
          <p:cNvPr id="88" name="Text 86"/>
          <p:cNvSpPr/>
          <p:nvPr/>
        </p:nvSpPr>
        <p:spPr>
          <a:xfrm>
            <a:off x="6291072" y="6089904"/>
            <a:ext cx="24597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3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YEAR TERM  •  RENEWS $499/YR</a:t>
            </a:r>
            <a:endParaRPr lang="en-US" sz="750" dirty="0"/>
          </a:p>
        </p:txBody>
      </p:sp>
      <p:sp>
        <p:nvSpPr>
          <p:cNvPr id="89" name="Shape 87"/>
          <p:cNvSpPr/>
          <p:nvPr/>
        </p:nvSpPr>
        <p:spPr>
          <a:xfrm>
            <a:off x="9098280" y="1170432"/>
            <a:ext cx="2606040" cy="5230368"/>
          </a:xfrm>
          <a:prstGeom prst="roundRect">
            <a:avLst>
              <a:gd name="adj" fmla="val 2105"/>
            </a:avLst>
          </a:prstGeom>
          <a:solidFill>
            <a:srgbClr val="1C2B45"/>
          </a:solidFill>
          <a:ln w="22225">
            <a:solidFill>
              <a:srgbClr val="C0A965"/>
            </a:solidFill>
            <a:prstDash val="solid"/>
          </a:ln>
        </p:spPr>
      </p:sp>
      <p:sp>
        <p:nvSpPr>
          <p:cNvPr id="90" name="Shape 88"/>
          <p:cNvSpPr/>
          <p:nvPr/>
        </p:nvSpPr>
        <p:spPr>
          <a:xfrm rot="2700000">
            <a:off x="10180015" y="1562892"/>
            <a:ext cx="442570" cy="68397"/>
          </a:xfrm>
          <a:prstGeom prst="rect">
            <a:avLst/>
          </a:prstGeom>
          <a:solidFill>
            <a:srgbClr val="C0A965"/>
          </a:solidFill>
          <a:ln w="3175">
            <a:solidFill>
              <a:srgbClr val="C0A965"/>
            </a:solidFill>
            <a:prstDash val="solid"/>
          </a:ln>
        </p:spPr>
      </p:sp>
      <p:sp>
        <p:nvSpPr>
          <p:cNvPr id="91" name="Shape 89"/>
          <p:cNvSpPr/>
          <p:nvPr/>
        </p:nvSpPr>
        <p:spPr>
          <a:xfrm rot="18900000">
            <a:off x="10180015" y="1562892"/>
            <a:ext cx="442570" cy="68397"/>
          </a:xfrm>
          <a:prstGeom prst="rect">
            <a:avLst/>
          </a:prstGeom>
          <a:solidFill>
            <a:srgbClr val="C0A965"/>
          </a:solidFill>
          <a:ln w="3175">
            <a:solidFill>
              <a:srgbClr val="C0A965"/>
            </a:solidFill>
            <a:prstDash val="solid"/>
          </a:ln>
        </p:spPr>
      </p:sp>
      <p:sp>
        <p:nvSpPr>
          <p:cNvPr id="92" name="Text 90"/>
          <p:cNvSpPr/>
          <p:nvPr/>
        </p:nvSpPr>
        <p:spPr>
          <a:xfrm>
            <a:off x="9098280" y="1874520"/>
            <a:ext cx="2606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spc="25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LEGACY</a:t>
            </a:r>
            <a:endParaRPr lang="en-US" sz="1900" dirty="0"/>
          </a:p>
        </p:txBody>
      </p:sp>
      <p:sp>
        <p:nvSpPr>
          <p:cNvPr id="93" name="Shape 91"/>
          <p:cNvSpPr/>
          <p:nvPr/>
        </p:nvSpPr>
        <p:spPr>
          <a:xfrm>
            <a:off x="9624060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94" name="Shape 92"/>
          <p:cNvSpPr/>
          <p:nvPr/>
        </p:nvSpPr>
        <p:spPr>
          <a:xfrm>
            <a:off x="10520172" y="2286000"/>
            <a:ext cx="658368" cy="0"/>
          </a:xfrm>
          <a:prstGeom prst="line">
            <a:avLst/>
          </a:prstGeom>
          <a:noFill/>
          <a:ln w="9525">
            <a:solidFill>
              <a:srgbClr val="B39355"/>
            </a:solidFill>
            <a:prstDash val="solid"/>
          </a:ln>
        </p:spPr>
      </p:sp>
      <p:sp>
        <p:nvSpPr>
          <p:cNvPr id="95" name="Shape 93"/>
          <p:cNvSpPr/>
          <p:nvPr/>
        </p:nvSpPr>
        <p:spPr>
          <a:xfrm>
            <a:off x="10351008" y="2235708"/>
            <a:ext cx="100584" cy="100584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9281160" y="2432304"/>
            <a:ext cx="224028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15000"/>
              </a:lnSpc>
              <a:buNone/>
            </a:pPr>
            <a:r>
              <a:rPr lang="en-US" sz="105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greatest wealth is a life fulfilled with unforgettable memories.</a:t>
            </a:r>
            <a:endParaRPr lang="en-US" sz="1050" dirty="0"/>
          </a:p>
        </p:txBody>
      </p:sp>
      <p:sp>
        <p:nvSpPr>
          <p:cNvPr id="97" name="Shape 95"/>
          <p:cNvSpPr/>
          <p:nvPr/>
        </p:nvSpPr>
        <p:spPr>
          <a:xfrm>
            <a:off x="9281160" y="3287268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98" name="Text 96"/>
          <p:cNvSpPr/>
          <p:nvPr/>
        </p:nvSpPr>
        <p:spPr>
          <a:xfrm>
            <a:off x="9427464" y="3200400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Prestige</a:t>
            </a:r>
            <a:endParaRPr lang="en-US" sz="950" dirty="0"/>
          </a:p>
        </p:txBody>
      </p:sp>
      <p:sp>
        <p:nvSpPr>
          <p:cNvPr id="99" name="Shape 97"/>
          <p:cNvSpPr/>
          <p:nvPr/>
        </p:nvSpPr>
        <p:spPr>
          <a:xfrm>
            <a:off x="9281160" y="3461004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00" name="Shape 98"/>
          <p:cNvSpPr/>
          <p:nvPr/>
        </p:nvSpPr>
        <p:spPr>
          <a:xfrm>
            <a:off x="9281160" y="3573475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9427464" y="3486607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Maximum Resort Collection Access</a:t>
            </a:r>
            <a:endParaRPr lang="en-US" sz="950" dirty="0"/>
          </a:p>
        </p:txBody>
      </p:sp>
      <p:sp>
        <p:nvSpPr>
          <p:cNvPr id="102" name="Shape 100"/>
          <p:cNvSpPr/>
          <p:nvPr/>
        </p:nvSpPr>
        <p:spPr>
          <a:xfrm>
            <a:off x="9281160" y="3747211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03" name="Shape 101"/>
          <p:cNvSpPr/>
          <p:nvPr/>
        </p:nvSpPr>
        <p:spPr>
          <a:xfrm>
            <a:off x="9281160" y="3859682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04" name="Text 102"/>
          <p:cNvSpPr/>
          <p:nvPr/>
        </p:nvSpPr>
        <p:spPr>
          <a:xfrm>
            <a:off x="9427464" y="3772814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VIP Travel Event Invitations</a:t>
            </a:r>
            <a:endParaRPr lang="en-US" sz="950" dirty="0"/>
          </a:p>
        </p:txBody>
      </p:sp>
      <p:sp>
        <p:nvSpPr>
          <p:cNvPr id="105" name="Shape 103"/>
          <p:cNvSpPr/>
          <p:nvPr/>
        </p:nvSpPr>
        <p:spPr>
          <a:xfrm>
            <a:off x="9281160" y="4033418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9281160" y="4145890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9427464" y="4059022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Experiences Desk</a:t>
            </a:r>
            <a:endParaRPr lang="en-US" sz="950" dirty="0"/>
          </a:p>
        </p:txBody>
      </p:sp>
      <p:sp>
        <p:nvSpPr>
          <p:cNvPr id="108" name="Shape 106"/>
          <p:cNvSpPr/>
          <p:nvPr/>
        </p:nvSpPr>
        <p:spPr>
          <a:xfrm>
            <a:off x="9281160" y="4319626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09" name="Shape 107"/>
          <p:cNvSpPr/>
          <p:nvPr/>
        </p:nvSpPr>
        <p:spPr>
          <a:xfrm>
            <a:off x="9281160" y="4432097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9427464" y="4345229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Travel Intelligence Reports</a:t>
            </a:r>
            <a:endParaRPr lang="en-US" sz="950" dirty="0"/>
          </a:p>
        </p:txBody>
      </p:sp>
      <p:sp>
        <p:nvSpPr>
          <p:cNvPr id="111" name="Shape 109"/>
          <p:cNvSpPr/>
          <p:nvPr/>
        </p:nvSpPr>
        <p:spPr>
          <a:xfrm>
            <a:off x="9281160" y="4605833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12" name="Shape 110"/>
          <p:cNvSpPr/>
          <p:nvPr/>
        </p:nvSpPr>
        <p:spPr>
          <a:xfrm>
            <a:off x="9281160" y="4718304"/>
            <a:ext cx="68580" cy="68580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13" name="Text 111"/>
          <p:cNvSpPr/>
          <p:nvPr/>
        </p:nvSpPr>
        <p:spPr>
          <a:xfrm>
            <a:off x="9427464" y="4631436"/>
            <a:ext cx="2093976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2000"/>
              </a:lnSpc>
              <a:buNone/>
            </a:pPr>
            <a:r>
              <a:rPr lang="en-US" sz="95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Vacation Ownership Points Rental Assistance</a:t>
            </a:r>
            <a:endParaRPr lang="en-US" sz="950" dirty="0"/>
          </a:p>
        </p:txBody>
      </p:sp>
      <p:sp>
        <p:nvSpPr>
          <p:cNvPr id="114" name="Shape 112"/>
          <p:cNvSpPr/>
          <p:nvPr/>
        </p:nvSpPr>
        <p:spPr>
          <a:xfrm>
            <a:off x="9281160" y="4892040"/>
            <a:ext cx="224028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115" name="Shape 113"/>
          <p:cNvSpPr/>
          <p:nvPr/>
        </p:nvSpPr>
        <p:spPr>
          <a:xfrm>
            <a:off x="9116568" y="4956048"/>
            <a:ext cx="2569464" cy="1426464"/>
          </a:xfrm>
          <a:prstGeom prst="rect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116" name="Text 114"/>
          <p:cNvSpPr/>
          <p:nvPr/>
        </p:nvSpPr>
        <p:spPr>
          <a:xfrm>
            <a:off x="9098280" y="5047488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spc="150" kern="0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LEGACY</a:t>
            </a:r>
            <a:endParaRPr lang="en-US" sz="1500" dirty="0"/>
          </a:p>
        </p:txBody>
      </p:sp>
      <p:sp>
        <p:nvSpPr>
          <p:cNvPr id="117" name="Text 115"/>
          <p:cNvSpPr/>
          <p:nvPr/>
        </p:nvSpPr>
        <p:spPr>
          <a:xfrm>
            <a:off x="9098280" y="534009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spc="1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LEGACY COLLECTION</a:t>
            </a:r>
            <a:endParaRPr lang="en-US" sz="800" dirty="0"/>
          </a:p>
        </p:txBody>
      </p:sp>
      <p:sp>
        <p:nvSpPr>
          <p:cNvPr id="118" name="Shape 116"/>
          <p:cNvSpPr/>
          <p:nvPr/>
        </p:nvSpPr>
        <p:spPr>
          <a:xfrm>
            <a:off x="9715500" y="5596128"/>
            <a:ext cx="137160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119" name="Text 117"/>
          <p:cNvSpPr/>
          <p:nvPr/>
        </p:nvSpPr>
        <p:spPr>
          <a:xfrm>
            <a:off x="9098280" y="5650992"/>
            <a:ext cx="26060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$7,500</a:t>
            </a:r>
            <a:endParaRPr lang="en-US" sz="2600" dirty="0"/>
          </a:p>
        </p:txBody>
      </p:sp>
      <p:sp>
        <p:nvSpPr>
          <p:cNvPr id="120" name="Text 118"/>
          <p:cNvSpPr/>
          <p:nvPr/>
        </p:nvSpPr>
        <p:spPr>
          <a:xfrm>
            <a:off x="9171432" y="6089904"/>
            <a:ext cx="24597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3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LIFETIME TERM  •  RENEWS $599/YR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" y="658368"/>
            <a:ext cx="512064" cy="512064"/>
          </a:xfrm>
          <a:prstGeom prst="ellipse">
            <a:avLst/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941100" y="817108"/>
            <a:ext cx="184343" cy="194584"/>
          </a:xfrm>
          <a:prstGeom prst="diamond">
            <a:avLst/>
          </a:prstGeom>
          <a:solidFill>
            <a:srgbClr val="0D1A31"/>
          </a:solidFill>
          <a:ln w="6350">
            <a:solidFill>
              <a:srgbClr val="0D1A3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77240" y="1389888"/>
            <a:ext cx="49377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spc="30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PASSPORT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77240" y="2249424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EXPLORER COLLECTION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777240" y="2724912"/>
            <a:ext cx="1371600" cy="0"/>
          </a:xfrm>
          <a:prstGeom prst="line">
            <a:avLst/>
          </a:prstGeom>
          <a:noFill/>
          <a:ln w="12700">
            <a:solidFill>
              <a:srgbClr val="B39355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2907792"/>
            <a:ext cx="475488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20000"/>
              </a:lnSpc>
              <a:buNone/>
            </a:pPr>
            <a:r>
              <a:rPr lang="en-US" sz="160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pages are blank for a reason.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77240" y="4069080"/>
            <a:ext cx="4572000" cy="1691640"/>
          </a:xfrm>
          <a:prstGeom prst="roundRect">
            <a:avLst>
              <a:gd name="adj" fmla="val 2703"/>
            </a:avLst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77240" y="425196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spc="20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INVESTMENT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" y="4507992"/>
            <a:ext cx="45720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$1,299</a:t>
            </a:r>
            <a:endParaRPr lang="en-US" sz="4000" dirty="0"/>
          </a:p>
        </p:txBody>
      </p:sp>
      <p:sp>
        <p:nvSpPr>
          <p:cNvPr id="11" name="Shape 9"/>
          <p:cNvSpPr/>
          <p:nvPr/>
        </p:nvSpPr>
        <p:spPr>
          <a:xfrm>
            <a:off x="2423160" y="5239512"/>
            <a:ext cx="128016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5330952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spc="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1–2 YEAR TERM  •  RENEWS $199/YR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777240" y="6126480"/>
            <a:ext cx="118872" cy="118872"/>
          </a:xfrm>
          <a:prstGeom prst="diamond">
            <a:avLst/>
          </a:prstGeom>
          <a:solidFill>
            <a:srgbClr val="C0A965"/>
          </a:solidFill>
          <a:ln w="9525">
            <a:solidFill>
              <a:srgbClr val="C0A965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105156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132588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60020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263640" y="731520"/>
            <a:ext cx="5120640" cy="5440680"/>
          </a:xfrm>
          <a:prstGeom prst="roundRect">
            <a:avLst>
              <a:gd name="adj" fmla="val 893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766560" y="111556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INCLUDES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766560" y="2418588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068312" y="2084832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Resort Collection Access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6766560" y="2871216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766560" y="3204972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068312" y="2871216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Concierge Support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6766560" y="365760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766560" y="3991356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068312" y="3657600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Hotel &amp; Cruise Savings</a:t>
            </a:r>
            <a:endParaRPr lang="en-US" sz="1500" dirty="0"/>
          </a:p>
        </p:txBody>
      </p:sp>
      <p:sp>
        <p:nvSpPr>
          <p:cNvPr id="27" name="Shape 25"/>
          <p:cNvSpPr/>
          <p:nvPr/>
        </p:nvSpPr>
        <p:spPr>
          <a:xfrm>
            <a:off x="6766560" y="4443984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766560" y="4777740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068312" y="4443984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Travel Planning Desk Access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77240" y="658368"/>
            <a:ext cx="512064" cy="512064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777240" y="1389888"/>
            <a:ext cx="49377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spc="30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SIGNATURE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777240" y="2249424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FOUNDING COLLECTION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777240" y="2724912"/>
            <a:ext cx="1371600" cy="0"/>
          </a:xfrm>
          <a:prstGeom prst="line">
            <a:avLst/>
          </a:prstGeom>
          <a:noFill/>
          <a:ln w="12700">
            <a:solidFill>
              <a:srgbClr val="B39355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77240" y="2907792"/>
            <a:ext cx="475488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20000"/>
              </a:lnSpc>
              <a:buNone/>
            </a:pPr>
            <a:r>
              <a:rPr lang="en-US" sz="160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great story has a beginning.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777240" y="4069080"/>
            <a:ext cx="4572000" cy="1691640"/>
          </a:xfrm>
          <a:prstGeom prst="roundRect">
            <a:avLst>
              <a:gd name="adj" fmla="val 2703"/>
            </a:avLst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425196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spc="20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INVESTMENT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777240" y="4507992"/>
            <a:ext cx="45720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$3,899</a:t>
            </a:r>
            <a:endParaRPr lang="en-US" sz="4000" dirty="0"/>
          </a:p>
        </p:txBody>
      </p:sp>
      <p:sp>
        <p:nvSpPr>
          <p:cNvPr id="10" name="Shape 8"/>
          <p:cNvSpPr/>
          <p:nvPr/>
        </p:nvSpPr>
        <p:spPr>
          <a:xfrm>
            <a:off x="2423160" y="5239512"/>
            <a:ext cx="128016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14400" y="5330952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spc="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YEAR TERM  •  RENEWS $399/YR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77724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051560" y="6126480"/>
            <a:ext cx="118872" cy="118872"/>
          </a:xfrm>
          <a:prstGeom prst="diamond">
            <a:avLst/>
          </a:prstGeom>
          <a:solidFill>
            <a:srgbClr val="C0A965"/>
          </a:solidFill>
          <a:ln w="9525">
            <a:solidFill>
              <a:srgbClr val="C0A965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132588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160020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263640" y="731520"/>
            <a:ext cx="5120640" cy="5440680"/>
          </a:xfrm>
          <a:prstGeom prst="roundRect">
            <a:avLst>
              <a:gd name="adj" fmla="val 893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766560" y="111556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INCLUDES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6766560" y="2025396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068312" y="1691640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Resort Collection Access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6766560" y="2478024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6766560" y="2811780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068312" y="2478024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Portfolio Review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6766560" y="3264408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6766560" y="359816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7068312" y="3264408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Strategy Session</a:t>
            </a:r>
            <a:endParaRPr lang="en-US" sz="1500" dirty="0"/>
          </a:p>
        </p:txBody>
      </p:sp>
      <p:sp>
        <p:nvSpPr>
          <p:cNvPr id="26" name="Shape 24"/>
          <p:cNvSpPr/>
          <p:nvPr/>
        </p:nvSpPr>
        <p:spPr>
          <a:xfrm>
            <a:off x="6766560" y="4050792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6766560" y="4384548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068312" y="4050792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Hotel &amp; Cruise Savings</a:t>
            </a:r>
            <a:endParaRPr lang="en-US" sz="1500" dirty="0"/>
          </a:p>
        </p:txBody>
      </p:sp>
      <p:sp>
        <p:nvSpPr>
          <p:cNvPr id="29" name="Shape 27"/>
          <p:cNvSpPr/>
          <p:nvPr/>
        </p:nvSpPr>
        <p:spPr>
          <a:xfrm>
            <a:off x="6766560" y="4837176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766560" y="5170932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7068312" y="4837176"/>
            <a:ext cx="3794760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Dedicated Travel Assistance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33862" y="658368"/>
            <a:ext cx="512064" cy="512064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920618" y="658368"/>
            <a:ext cx="512064" cy="512064"/>
          </a:xfrm>
          <a:prstGeom prst="diamond">
            <a:avLst/>
          </a:prstGeom>
          <a:solidFill>
            <a:srgbClr val="0D1A31">
              <a:alpha val="0"/>
            </a:srgbClr>
          </a:solidFill>
          <a:ln w="15875">
            <a:solidFill>
              <a:srgbClr val="B3935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77240" y="1389888"/>
            <a:ext cx="49377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spc="30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PRESTIGE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77240" y="2249424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ELEVATED COLLECTION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777240" y="2724912"/>
            <a:ext cx="1371600" cy="0"/>
          </a:xfrm>
          <a:prstGeom prst="line">
            <a:avLst/>
          </a:prstGeom>
          <a:noFill/>
          <a:ln w="12700">
            <a:solidFill>
              <a:srgbClr val="B39355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2907792"/>
            <a:ext cx="475488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20000"/>
              </a:lnSpc>
              <a:buNone/>
            </a:pPr>
            <a:r>
              <a:rPr lang="en-US" sz="160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Because ordinary was never the destination.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77240" y="4069080"/>
            <a:ext cx="4572000" cy="1691640"/>
          </a:xfrm>
          <a:prstGeom prst="roundRect">
            <a:avLst>
              <a:gd name="adj" fmla="val 2703"/>
            </a:avLst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77240" y="425196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spc="20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INVESTMENT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" y="4507992"/>
            <a:ext cx="45720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$5,599</a:t>
            </a:r>
            <a:endParaRPr lang="en-US" sz="4000" dirty="0"/>
          </a:p>
        </p:txBody>
      </p:sp>
      <p:sp>
        <p:nvSpPr>
          <p:cNvPr id="11" name="Shape 9"/>
          <p:cNvSpPr/>
          <p:nvPr/>
        </p:nvSpPr>
        <p:spPr>
          <a:xfrm>
            <a:off x="2423160" y="5239512"/>
            <a:ext cx="128016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5330952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spc="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YEAR TERM  •  RENEWS $499/YR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77724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105156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1325880" y="6126480"/>
            <a:ext cx="118872" cy="118872"/>
          </a:xfrm>
          <a:prstGeom prst="diamond">
            <a:avLst/>
          </a:prstGeom>
          <a:solidFill>
            <a:srgbClr val="C0A965"/>
          </a:solidFill>
          <a:ln w="9525">
            <a:solidFill>
              <a:srgbClr val="C0A965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60020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263640" y="731520"/>
            <a:ext cx="5120640" cy="5440680"/>
          </a:xfrm>
          <a:prstGeom prst="roundRect">
            <a:avLst>
              <a:gd name="adj" fmla="val 893"/>
            </a:avLst>
          </a:prstGeom>
          <a:solidFill>
            <a:srgbClr val="152238"/>
          </a:solidFill>
          <a:ln w="9525">
            <a:solidFill>
              <a:srgbClr val="B39355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766560" y="111556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INCLUDES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766560" y="195986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068312" y="169164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Signature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6766560" y="234696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766560" y="261518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068312" y="234696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Expanded Resort Collection Access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6766560" y="300228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766560" y="327050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068312" y="300228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Strategy Sessions</a:t>
            </a:r>
            <a:endParaRPr lang="en-US" sz="1500" dirty="0"/>
          </a:p>
        </p:txBody>
      </p:sp>
      <p:sp>
        <p:nvSpPr>
          <p:cNvPr id="27" name="Shape 25"/>
          <p:cNvSpPr/>
          <p:nvPr/>
        </p:nvSpPr>
        <p:spPr>
          <a:xfrm>
            <a:off x="6766560" y="365760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766560" y="392582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068312" y="365760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Priority Concierge Support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6766560" y="431292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766560" y="458114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068312" y="431292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Concierge Lifestyle Services</a:t>
            </a:r>
            <a:endParaRPr lang="en-US" sz="1500" dirty="0"/>
          </a:p>
        </p:txBody>
      </p:sp>
      <p:sp>
        <p:nvSpPr>
          <p:cNvPr id="33" name="Shape 31"/>
          <p:cNvSpPr/>
          <p:nvPr/>
        </p:nvSpPr>
        <p:spPr>
          <a:xfrm>
            <a:off x="6766560" y="496824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6766560" y="523646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068312" y="496824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Travel Planning Desk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 rot="2700000">
            <a:off x="751637" y="878556"/>
            <a:ext cx="563270" cy="87051"/>
          </a:xfrm>
          <a:prstGeom prst="rect">
            <a:avLst/>
          </a:prstGeom>
          <a:solidFill>
            <a:srgbClr val="C0A965"/>
          </a:solidFill>
          <a:ln w="3175">
            <a:solidFill>
              <a:srgbClr val="C0A96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 rot="18900000">
            <a:off x="751637" y="878556"/>
            <a:ext cx="563270" cy="87051"/>
          </a:xfrm>
          <a:prstGeom prst="rect">
            <a:avLst/>
          </a:prstGeom>
          <a:solidFill>
            <a:srgbClr val="C0A965"/>
          </a:solidFill>
          <a:ln w="3175">
            <a:solidFill>
              <a:srgbClr val="C0A965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77240" y="1389888"/>
            <a:ext cx="49377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400" spc="300" kern="0" dirty="0">
                <a:solidFill>
                  <a:srgbClr val="C0A96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LEGACY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777240" y="2249424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LEGACY COLLECTION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777240" y="2724912"/>
            <a:ext cx="1371600" cy="0"/>
          </a:xfrm>
          <a:prstGeom prst="line">
            <a:avLst/>
          </a:prstGeom>
          <a:noFill/>
          <a:ln w="12700">
            <a:solidFill>
              <a:srgbClr val="B39355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2907792"/>
            <a:ext cx="475488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20000"/>
              </a:lnSpc>
              <a:buNone/>
            </a:pPr>
            <a:r>
              <a:rPr lang="en-US" sz="1600" i="1" dirty="0">
                <a:solidFill>
                  <a:srgbClr val="F5F3F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greatest wealth is a life fulfilled with unforgettable memories.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77240" y="4069080"/>
            <a:ext cx="4572000" cy="1691640"/>
          </a:xfrm>
          <a:prstGeom prst="roundRect">
            <a:avLst>
              <a:gd name="adj" fmla="val 2703"/>
            </a:avLst>
          </a:prstGeom>
          <a:solidFill>
            <a:srgbClr val="B39355"/>
          </a:solidFill>
          <a:ln w="6350">
            <a:solidFill>
              <a:srgbClr val="B3935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77240" y="425196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spc="20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INVESTMENT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777240" y="4507992"/>
            <a:ext cx="45720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0D1A3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$7,500</a:t>
            </a:r>
            <a:endParaRPr lang="en-US" sz="4000" dirty="0"/>
          </a:p>
        </p:txBody>
      </p:sp>
      <p:sp>
        <p:nvSpPr>
          <p:cNvPr id="11" name="Shape 9"/>
          <p:cNvSpPr/>
          <p:nvPr/>
        </p:nvSpPr>
        <p:spPr>
          <a:xfrm>
            <a:off x="2423160" y="5239512"/>
            <a:ext cx="1280160" cy="0"/>
          </a:xfrm>
          <a:prstGeom prst="line">
            <a:avLst/>
          </a:prstGeom>
          <a:noFill/>
          <a:ln w="9525">
            <a:solidFill>
              <a:srgbClr val="0D1A3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5330952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spc="50" kern="0" dirty="0">
                <a:solidFill>
                  <a:srgbClr val="0D1A3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LIFETIME TERM  •  RENEWS $599/YR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77724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105156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1325880" y="6126480"/>
            <a:ext cx="118872" cy="118872"/>
          </a:xfrm>
          <a:prstGeom prst="diamond">
            <a:avLst/>
          </a:prstGeom>
          <a:solidFill>
            <a:srgbClr val="0D1A31">
              <a:alpha val="0"/>
            </a:srgbClr>
          </a:solidFill>
          <a:ln w="9525">
            <a:solidFill>
              <a:srgbClr val="4A5A78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600200" y="6126480"/>
            <a:ext cx="118872" cy="118872"/>
          </a:xfrm>
          <a:prstGeom prst="diamond">
            <a:avLst/>
          </a:prstGeom>
          <a:solidFill>
            <a:srgbClr val="C0A965"/>
          </a:solidFill>
          <a:ln w="9525">
            <a:solidFill>
              <a:srgbClr val="C0A965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263640" y="731520"/>
            <a:ext cx="5120640" cy="5440680"/>
          </a:xfrm>
          <a:prstGeom prst="roundRect">
            <a:avLst>
              <a:gd name="adj" fmla="val 893"/>
            </a:avLst>
          </a:prstGeom>
          <a:solidFill>
            <a:srgbClr val="1C2B45"/>
          </a:solidFill>
          <a:ln w="19050">
            <a:solidFill>
              <a:srgbClr val="C0A965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766560" y="111556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spc="300" kern="0" dirty="0">
                <a:solidFill>
                  <a:srgbClr val="B393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 INCLUDES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766560" y="195986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068312" y="169164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Prestige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6766560" y="234696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766560" y="261518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068312" y="234696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Maximum Resort Collection Access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6766560" y="300228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766560" y="327050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7068312" y="300228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VIP Travel Event Invitations</a:t>
            </a:r>
            <a:endParaRPr lang="en-US" sz="1500" dirty="0"/>
          </a:p>
        </p:txBody>
      </p:sp>
      <p:sp>
        <p:nvSpPr>
          <p:cNvPr id="27" name="Shape 25"/>
          <p:cNvSpPr/>
          <p:nvPr/>
        </p:nvSpPr>
        <p:spPr>
          <a:xfrm>
            <a:off x="6766560" y="365760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766560" y="392582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7068312" y="365760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Experiences Desk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6766560" y="431292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766560" y="458114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068312" y="431292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Travel Intelligence Reports</a:t>
            </a:r>
            <a:endParaRPr lang="en-US" sz="1500" dirty="0"/>
          </a:p>
        </p:txBody>
      </p:sp>
      <p:sp>
        <p:nvSpPr>
          <p:cNvPr id="33" name="Shape 31"/>
          <p:cNvSpPr/>
          <p:nvPr/>
        </p:nvSpPr>
        <p:spPr>
          <a:xfrm>
            <a:off x="6766560" y="4968240"/>
            <a:ext cx="4114800" cy="0"/>
          </a:xfrm>
          <a:prstGeom prst="line">
            <a:avLst/>
          </a:prstGeom>
          <a:noFill/>
          <a:ln w="6350">
            <a:solidFill>
              <a:srgbClr val="2E3E58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6766560" y="5236464"/>
            <a:ext cx="118872" cy="118872"/>
          </a:xfrm>
          <a:prstGeom prst="diamond">
            <a:avLst/>
          </a:prstGeom>
          <a:solidFill>
            <a:srgbClr val="B39355"/>
          </a:solidFill>
          <a:ln w="3175">
            <a:solidFill>
              <a:srgbClr val="B39355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068312" y="4968240"/>
            <a:ext cx="3794760" cy="545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F5F3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Vacation Ownership Points Rental Assistance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2026-07-28T02:28:33Z</dcterms:created>
  <dcterms:modified xsi:type="dcterms:W3CDTF">2026-07-28T02:28:33Z</dcterms:modified>
</cp:coreProperties>
</file>